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Agrandir Wide Heavy" charset="1" panose="00000A05000000000000"/>
      <p:regular r:id="rId19"/>
    </p:embeddedFont>
    <p:embeddedFont>
      <p:font typeface="Muli Bold" charset="1" panose="00000800000000000000"/>
      <p:regular r:id="rId20"/>
    </p:embeddedFont>
    <p:embeddedFont>
      <p:font typeface="Muli" charset="1" panose="00000500000000000000"/>
      <p:regular r:id="rId21"/>
    </p:embeddedFont>
    <p:embeddedFont>
      <p:font typeface="Arimo Bold" charset="1" panose="020B0704020202020204"/>
      <p:regular r:id="rId22"/>
    </p:embeddedFont>
    <p:embeddedFont>
      <p:font typeface="Arimo" charset="1" panose="020B0604020202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9.pn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228600" y="801837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24401">
            <a:off x="4937414" y="8357760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743325" y="6526911"/>
            <a:ext cx="10801350" cy="1163782"/>
            <a:chOff x="0" y="0"/>
            <a:chExt cx="2844800" cy="3065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44800" cy="306510"/>
            </a:xfrm>
            <a:custGeom>
              <a:avLst/>
              <a:gdLst/>
              <a:ahLst/>
              <a:cxnLst/>
              <a:rect r="r" b="b" t="t" l="l"/>
              <a:pathLst>
                <a:path h="306510" w="2844800">
                  <a:moveTo>
                    <a:pt x="36554" y="0"/>
                  </a:moveTo>
                  <a:lnTo>
                    <a:pt x="2808245" y="0"/>
                  </a:lnTo>
                  <a:cubicBezTo>
                    <a:pt x="2828434" y="0"/>
                    <a:pt x="2844800" y="16366"/>
                    <a:pt x="2844800" y="36554"/>
                  </a:cubicBezTo>
                  <a:lnTo>
                    <a:pt x="2844800" y="269956"/>
                  </a:lnTo>
                  <a:cubicBezTo>
                    <a:pt x="2844800" y="290144"/>
                    <a:pt x="2828434" y="306510"/>
                    <a:pt x="2808245" y="306510"/>
                  </a:cubicBezTo>
                  <a:lnTo>
                    <a:pt x="36554" y="306510"/>
                  </a:lnTo>
                  <a:cubicBezTo>
                    <a:pt x="16366" y="306510"/>
                    <a:pt x="0" y="290144"/>
                    <a:pt x="0" y="269956"/>
                  </a:cubicBezTo>
                  <a:lnTo>
                    <a:pt x="0" y="36554"/>
                  </a:lnTo>
                  <a:cubicBezTo>
                    <a:pt x="0" y="16366"/>
                    <a:pt x="16366" y="0"/>
                    <a:pt x="36554" y="0"/>
                  </a:cubicBezTo>
                  <a:close/>
                </a:path>
              </a:pathLst>
            </a:custGeom>
            <a:solidFill>
              <a:srgbClr val="3D36A8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844800" cy="3541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761456" y="2367575"/>
            <a:ext cx="14765088" cy="467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69"/>
              </a:lnSpc>
            </a:pPr>
            <a:r>
              <a:rPr lang="en-US" sz="16169">
                <a:solidFill>
                  <a:srgbClr val="3D36A8"/>
                </a:solidFill>
                <a:latin typeface="Agrandir Wide Heavy"/>
              </a:rPr>
              <a:t>GROUP</a:t>
            </a:r>
          </a:p>
          <a:p>
            <a:pPr algn="ctr">
              <a:lnSpc>
                <a:spcPts val="16169"/>
              </a:lnSpc>
            </a:pPr>
            <a:r>
              <a:rPr lang="en-US" sz="16169">
                <a:solidFill>
                  <a:srgbClr val="3D36A8"/>
                </a:solidFill>
                <a:latin typeface="Agrandir Wide Heavy"/>
              </a:rPr>
              <a:t>PROJECT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43549" y="6464943"/>
            <a:ext cx="8800902" cy="1031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40"/>
              </a:lnSpc>
            </a:pPr>
            <a:r>
              <a:rPr lang="en-US" sz="6029">
                <a:solidFill>
                  <a:srgbClr val="FFFFFF"/>
                </a:solidFill>
                <a:latin typeface="Muli Bold"/>
              </a:rPr>
              <a:t>Narxoz University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6026149" y="5493513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06491">
            <a:off x="-2675928" y="-9851400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9"/>
                </a:lnTo>
                <a:lnTo>
                  <a:pt x="0" y="10803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72537" y="1980953"/>
            <a:ext cx="7022432" cy="7549747"/>
          </a:xfrm>
          <a:custGeom>
            <a:avLst/>
            <a:gdLst/>
            <a:ahLst/>
            <a:cxnLst/>
            <a:rect r="r" b="b" t="t" l="l"/>
            <a:pathLst>
              <a:path h="7549747" w="7022432">
                <a:moveTo>
                  <a:pt x="0" y="0"/>
                </a:moveTo>
                <a:lnTo>
                  <a:pt x="7022432" y="0"/>
                </a:lnTo>
                <a:lnTo>
                  <a:pt x="7022432" y="7549747"/>
                </a:lnTo>
                <a:lnTo>
                  <a:pt x="0" y="75497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3760" t="-15815" r="-118213" b="-4210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516212" y="595854"/>
            <a:ext cx="9999931" cy="121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2"/>
              </a:lnSpc>
            </a:pPr>
            <a:r>
              <a:rPr lang="en-US" sz="7452">
                <a:solidFill>
                  <a:srgbClr val="3D36A8"/>
                </a:solidFill>
                <a:latin typeface="Agrandir Wide Heavy"/>
              </a:rPr>
              <a:t>КАРУСЕЛЬ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144000" y="208349"/>
            <a:ext cx="8919319" cy="9870303"/>
            <a:chOff x="0" y="0"/>
            <a:chExt cx="2253079" cy="249330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53079" cy="2493304"/>
            </a:xfrm>
            <a:custGeom>
              <a:avLst/>
              <a:gdLst/>
              <a:ahLst/>
              <a:cxnLst/>
              <a:rect r="r" b="b" t="t" l="l"/>
              <a:pathLst>
                <a:path h="2493304" w="2253079">
                  <a:moveTo>
                    <a:pt x="44268" y="0"/>
                  </a:moveTo>
                  <a:lnTo>
                    <a:pt x="2208811" y="0"/>
                  </a:lnTo>
                  <a:cubicBezTo>
                    <a:pt x="2233259" y="0"/>
                    <a:pt x="2253079" y="19819"/>
                    <a:pt x="2253079" y="44268"/>
                  </a:cubicBezTo>
                  <a:lnTo>
                    <a:pt x="2253079" y="2449036"/>
                  </a:lnTo>
                  <a:cubicBezTo>
                    <a:pt x="2253079" y="2460776"/>
                    <a:pt x="2248415" y="2472036"/>
                    <a:pt x="2240113" y="2480338"/>
                  </a:cubicBezTo>
                  <a:cubicBezTo>
                    <a:pt x="2231811" y="2488640"/>
                    <a:pt x="2220551" y="2493304"/>
                    <a:pt x="2208811" y="2493304"/>
                  </a:cubicBezTo>
                  <a:lnTo>
                    <a:pt x="44268" y="2493304"/>
                  </a:lnTo>
                  <a:cubicBezTo>
                    <a:pt x="19819" y="2493304"/>
                    <a:pt x="0" y="2473484"/>
                    <a:pt x="0" y="2449036"/>
                  </a:cubicBezTo>
                  <a:lnTo>
                    <a:pt x="0" y="44268"/>
                  </a:lnTo>
                  <a:cubicBezTo>
                    <a:pt x="0" y="19819"/>
                    <a:pt x="19819" y="0"/>
                    <a:pt x="44268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253079" cy="25504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3D36A8"/>
                  </a:solidFill>
                  <a:latin typeface="Arimo Semi-Bold"/>
                </a:rPr>
                <a:t>Основная структура карусели: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Крыша карусели с полосатым узором и декоративными элементами.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Центральная стойка, поддерживающая верхнюю часть карусели и соединяющая её с платформой.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3D36A8"/>
                  </a:solidFill>
                  <a:latin typeface="Arimo Semi-Bold"/>
                </a:rPr>
                <a:t>Платформа: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Круглая платформа в нижней части карусели, на которой установлены фигуры лошадей.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Платформа украшена элементами, придающими ей яркий и праздничный вид.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3D36A8"/>
                  </a:solidFill>
                  <a:latin typeface="Arimo Semi-Bold"/>
                </a:rPr>
                <a:t>Фигуры лошадей: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Несколько фигур лошадей, равномерно размещённых вокруг центральной стойки.</a:t>
              </a:r>
            </a:p>
            <a:p>
              <a:pPr algn="ctr" marL="453388" indent="-226694" lvl="1">
                <a:lnSpc>
                  <a:spcPts val="2939"/>
                </a:lnSpc>
                <a:buAutoNum type="arabicPeriod" startAt="1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Лошади украшены седлами и другими декоративными элементами.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3D36A8"/>
                  </a:solidFill>
                  <a:latin typeface="Arimo Semi-Bold"/>
                </a:rPr>
                <a:t>Декоративные элементы: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Украшения по краям крыши и платформы, добавляющие модели реалистичность и праздничность.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Мелкие элементы, такие как флажки или ленты, дополняющие общий дизайн.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3D36A8"/>
                  </a:solidFill>
                  <a:latin typeface="Arimo Semi-Bold"/>
                </a:rPr>
                <a:t>Дополнительные детали: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Карусель обнесена небольшими ограждениями, обеспечивающими безопасность.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В модели присутствуют мелкие детали, добавляющие текстуру и глубину, такие как болты, узоры и другие элементы.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6026149" y="5493513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06491">
            <a:off x="-2675928" y="-9851400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9"/>
                </a:lnTo>
                <a:lnTo>
                  <a:pt x="0" y="10803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144000" y="168390"/>
            <a:ext cx="8919319" cy="9950220"/>
            <a:chOff x="0" y="0"/>
            <a:chExt cx="2253079" cy="25134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3079" cy="2513491"/>
            </a:xfrm>
            <a:custGeom>
              <a:avLst/>
              <a:gdLst/>
              <a:ahLst/>
              <a:cxnLst/>
              <a:rect r="r" b="b" t="t" l="l"/>
              <a:pathLst>
                <a:path h="2513491" w="2253079">
                  <a:moveTo>
                    <a:pt x="44268" y="0"/>
                  </a:moveTo>
                  <a:lnTo>
                    <a:pt x="2208811" y="0"/>
                  </a:lnTo>
                  <a:cubicBezTo>
                    <a:pt x="2233259" y="0"/>
                    <a:pt x="2253079" y="19819"/>
                    <a:pt x="2253079" y="44268"/>
                  </a:cubicBezTo>
                  <a:lnTo>
                    <a:pt x="2253079" y="2469224"/>
                  </a:lnTo>
                  <a:cubicBezTo>
                    <a:pt x="2253079" y="2493672"/>
                    <a:pt x="2233259" y="2513491"/>
                    <a:pt x="2208811" y="2513491"/>
                  </a:cubicBezTo>
                  <a:lnTo>
                    <a:pt x="44268" y="2513491"/>
                  </a:lnTo>
                  <a:cubicBezTo>
                    <a:pt x="19819" y="2513491"/>
                    <a:pt x="0" y="2493672"/>
                    <a:pt x="0" y="2469224"/>
                  </a:cubicBezTo>
                  <a:lnTo>
                    <a:pt x="0" y="44268"/>
                  </a:lnTo>
                  <a:cubicBezTo>
                    <a:pt x="0" y="19819"/>
                    <a:pt x="19819" y="0"/>
                    <a:pt x="44268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2253079" cy="25801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3D36A8"/>
                  </a:solidFill>
                  <a:latin typeface="Arimo Bold"/>
                </a:rPr>
                <a:t>Башня:</a:t>
              </a:r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000000"/>
                  </a:solidFill>
                  <a:latin typeface="Arimo"/>
                </a:rPr>
                <a:t>- Высокая, тонкая башня с конусообразной крышей.</a:t>
              </a:r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000000"/>
                  </a:solidFill>
                  <a:latin typeface="Arimo"/>
                </a:rPr>
                <a:t>- Верх башни украшен шпилем.</a:t>
              </a:r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3D36A8"/>
                  </a:solidFill>
                  <a:latin typeface="Arimo Bold"/>
                </a:rPr>
                <a:t>Балкон:</a:t>
              </a:r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000000"/>
                  </a:solidFill>
                  <a:latin typeface="Arimo"/>
                </a:rPr>
                <a:t>- Открытый балкон с арочными окнами, откуда Рапунцель может смотреть вдаль.</a:t>
              </a:r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3D36A8"/>
                  </a:solidFill>
                  <a:latin typeface="Arimo Bold"/>
                </a:rPr>
                <a:t>Волосы</a:t>
              </a:r>
              <a:r>
                <a:rPr lang="en-US" sz="2899">
                  <a:solidFill>
                    <a:srgbClr val="3D36A8"/>
                  </a:solidFill>
                  <a:latin typeface="Arimo Bold"/>
                </a:rPr>
                <a:t>:</a:t>
              </a:r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000000"/>
                  </a:solidFill>
                  <a:latin typeface="Arimo"/>
                </a:rPr>
                <a:t>- Длинные волосы рапунцель, развевающийся с верхней части башни.</a:t>
              </a:r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3D36A8"/>
                  </a:solidFill>
                  <a:latin typeface="Arimo Bold"/>
                </a:rPr>
                <a:t>Основание:</a:t>
              </a:r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000000"/>
                  </a:solidFill>
                  <a:latin typeface="Arimo"/>
                </a:rPr>
                <a:t>- Башня стоит на прочном основании, расширяющемся к низу.</a:t>
              </a:r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3D36A8"/>
                  </a:solidFill>
                  <a:latin typeface="Arimo Bold"/>
                </a:rPr>
                <a:t>Архитектурные элементы:</a:t>
              </a:r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000000"/>
                  </a:solidFill>
                  <a:latin typeface="Arimo"/>
                </a:rPr>
                <a:t>- Крыша выполнена в стиле средневековой архитектуры с фиолетовой черепицей.</a:t>
              </a:r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000000"/>
                  </a:solidFill>
                  <a:latin typeface="Arimo"/>
                </a:rPr>
                <a:t>- Стены башни украшены декоративными элементами, включая колонны и рельефы.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55457" y="1861469"/>
            <a:ext cx="5656592" cy="7788716"/>
          </a:xfrm>
          <a:custGeom>
            <a:avLst/>
            <a:gdLst/>
            <a:ahLst/>
            <a:cxnLst/>
            <a:rect r="r" b="b" t="t" l="l"/>
            <a:pathLst>
              <a:path h="7788716" w="5656592">
                <a:moveTo>
                  <a:pt x="0" y="0"/>
                </a:moveTo>
                <a:lnTo>
                  <a:pt x="5656592" y="0"/>
                </a:lnTo>
                <a:lnTo>
                  <a:pt x="5656592" y="7788716"/>
                </a:lnTo>
                <a:lnTo>
                  <a:pt x="0" y="7788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8231" t="-18868" r="-135230" b="-13207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516212" y="595854"/>
            <a:ext cx="9999931" cy="121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2"/>
              </a:lnSpc>
            </a:pPr>
            <a:r>
              <a:rPr lang="en-US" sz="7452">
                <a:solidFill>
                  <a:srgbClr val="3D36A8"/>
                </a:solidFill>
                <a:latin typeface="Agrandir Wide Heavy"/>
              </a:rPr>
              <a:t>ДОМ РАПУНЦЕЛЬ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37955" y="7117773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78052" y="-202103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755123" y="414884"/>
            <a:ext cx="7024097" cy="2370633"/>
          </a:xfrm>
          <a:custGeom>
            <a:avLst/>
            <a:gdLst/>
            <a:ahLst/>
            <a:cxnLst/>
            <a:rect r="r" b="b" t="t" l="l"/>
            <a:pathLst>
              <a:path h="2370633" w="7024097">
                <a:moveTo>
                  <a:pt x="0" y="0"/>
                </a:moveTo>
                <a:lnTo>
                  <a:pt x="7024097" y="0"/>
                </a:lnTo>
                <a:lnTo>
                  <a:pt x="7024097" y="2370632"/>
                </a:lnTo>
                <a:lnTo>
                  <a:pt x="0" y="23706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384683" y="811403"/>
            <a:ext cx="12438275" cy="149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0"/>
              </a:lnSpc>
            </a:pPr>
            <a:r>
              <a:rPr lang="en-US" sz="9270">
                <a:solidFill>
                  <a:srgbClr val="3D36A8"/>
                </a:solidFill>
                <a:latin typeface="Agrandir Wide Heavy"/>
              </a:rPr>
              <a:t>RESULT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228600" y="801837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704281" y="3534814"/>
            <a:ext cx="19696562" cy="2335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46"/>
              </a:lnSpc>
            </a:pPr>
            <a:r>
              <a:rPr lang="en-US" sz="14446">
                <a:solidFill>
                  <a:srgbClr val="3D36A8"/>
                </a:solidFill>
                <a:latin typeface="Agrandir Wide Heavy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424401">
            <a:off x="4937414" y="8357760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71709" y="5122972"/>
            <a:ext cx="6344583" cy="746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85"/>
              </a:lnSpc>
            </a:pPr>
            <a:r>
              <a:rPr lang="en-US" sz="4346">
                <a:solidFill>
                  <a:srgbClr val="3D36A8"/>
                </a:solidFill>
                <a:latin typeface="Muli"/>
              </a:rPr>
              <a:t>For your attention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2330257">
            <a:off x="-10199620" y="-1608371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91377" y="5143500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65238" y="-5257800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24401">
            <a:off x="6985794" y="6075224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19330" y="4086292"/>
            <a:ext cx="3499493" cy="3861510"/>
            <a:chOff x="0" y="0"/>
            <a:chExt cx="7366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36600" cy="812800"/>
            </a:xfrm>
            <a:custGeom>
              <a:avLst/>
              <a:gdLst/>
              <a:ahLst/>
              <a:cxnLst/>
              <a:rect r="r" b="b" t="t" l="l"/>
              <a:pathLst>
                <a:path h="812800" w="736600">
                  <a:moveTo>
                    <a:pt x="736600" y="0"/>
                  </a:moveTo>
                  <a:lnTo>
                    <a:pt x="736600" y="812800"/>
                  </a:lnTo>
                  <a:lnTo>
                    <a:pt x="368300" y="685800"/>
                  </a:lnTo>
                  <a:lnTo>
                    <a:pt x="0" y="812800"/>
                  </a:lnTo>
                  <a:lnTo>
                    <a:pt x="0" y="0"/>
                  </a:lnTo>
                  <a:lnTo>
                    <a:pt x="736600" y="0"/>
                  </a:lnTo>
                  <a:close/>
                </a:path>
              </a:pathLst>
            </a:custGeom>
            <a:blipFill>
              <a:blip r:embed="rId6"/>
              <a:stretch>
                <a:fillRect l="0" t="-30555" r="0" b="-30555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5169568" y="4086292"/>
            <a:ext cx="3499493" cy="3861510"/>
            <a:chOff x="0" y="0"/>
            <a:chExt cx="7366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36600" cy="812800"/>
            </a:xfrm>
            <a:custGeom>
              <a:avLst/>
              <a:gdLst/>
              <a:ahLst/>
              <a:cxnLst/>
              <a:rect r="r" b="b" t="t" l="l"/>
              <a:pathLst>
                <a:path h="812800" w="736600">
                  <a:moveTo>
                    <a:pt x="736600" y="0"/>
                  </a:moveTo>
                  <a:lnTo>
                    <a:pt x="736600" y="812800"/>
                  </a:lnTo>
                  <a:lnTo>
                    <a:pt x="368300" y="685800"/>
                  </a:lnTo>
                  <a:lnTo>
                    <a:pt x="0" y="812800"/>
                  </a:lnTo>
                  <a:lnTo>
                    <a:pt x="0" y="0"/>
                  </a:lnTo>
                  <a:lnTo>
                    <a:pt x="736600" y="0"/>
                  </a:lnTo>
                  <a:close/>
                </a:path>
              </a:pathLst>
            </a:custGeom>
            <a:blipFill>
              <a:blip r:embed="rId7"/>
              <a:stretch>
                <a:fillRect l="0" t="-9182" r="0" b="-9182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9621561" y="4086292"/>
            <a:ext cx="3499493" cy="3861510"/>
            <a:chOff x="0" y="0"/>
            <a:chExt cx="7366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36600" cy="812800"/>
            </a:xfrm>
            <a:custGeom>
              <a:avLst/>
              <a:gdLst/>
              <a:ahLst/>
              <a:cxnLst/>
              <a:rect r="r" b="b" t="t" l="l"/>
              <a:pathLst>
                <a:path h="812800" w="736600">
                  <a:moveTo>
                    <a:pt x="736600" y="0"/>
                  </a:moveTo>
                  <a:lnTo>
                    <a:pt x="736600" y="812800"/>
                  </a:lnTo>
                  <a:lnTo>
                    <a:pt x="368300" y="685800"/>
                  </a:lnTo>
                  <a:lnTo>
                    <a:pt x="0" y="812800"/>
                  </a:lnTo>
                  <a:lnTo>
                    <a:pt x="0" y="0"/>
                  </a:lnTo>
                  <a:lnTo>
                    <a:pt x="736600" y="0"/>
                  </a:lnTo>
                  <a:close/>
                </a:path>
              </a:pathLst>
            </a:custGeom>
            <a:blipFill>
              <a:blip r:embed="rId8"/>
              <a:stretch>
                <a:fillRect l="0" t="-10618" r="0" b="-10618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4073554" y="4086292"/>
            <a:ext cx="3499493" cy="3861510"/>
            <a:chOff x="0" y="0"/>
            <a:chExt cx="7366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36600" cy="812800"/>
            </a:xfrm>
            <a:custGeom>
              <a:avLst/>
              <a:gdLst/>
              <a:ahLst/>
              <a:cxnLst/>
              <a:rect r="r" b="b" t="t" l="l"/>
              <a:pathLst>
                <a:path h="812800" w="736600">
                  <a:moveTo>
                    <a:pt x="736600" y="0"/>
                  </a:moveTo>
                  <a:lnTo>
                    <a:pt x="736600" y="812800"/>
                  </a:lnTo>
                  <a:lnTo>
                    <a:pt x="368300" y="685800"/>
                  </a:lnTo>
                  <a:lnTo>
                    <a:pt x="0" y="812800"/>
                  </a:lnTo>
                  <a:lnTo>
                    <a:pt x="0" y="0"/>
                  </a:lnTo>
                  <a:lnTo>
                    <a:pt x="736600" y="0"/>
                  </a:lnTo>
                  <a:close/>
                </a:path>
              </a:pathLst>
            </a:custGeom>
            <a:blipFill>
              <a:blip r:embed="rId9"/>
              <a:stretch>
                <a:fillRect l="0" t="-30604" r="0" b="-30604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3665196" y="1933575"/>
            <a:ext cx="10957609" cy="195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000"/>
              </a:lnSpc>
            </a:pPr>
            <a:r>
              <a:rPr lang="en-US" sz="12000">
                <a:solidFill>
                  <a:srgbClr val="3D36A8"/>
                </a:solidFill>
                <a:latin typeface="Agrandir Wide Heavy"/>
              </a:rPr>
              <a:t>OUR TEAM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8726" y="7908806"/>
            <a:ext cx="2720702" cy="956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3374">
                <a:solidFill>
                  <a:srgbClr val="3D36A8"/>
                </a:solidFill>
                <a:latin typeface="Agrandir Wide Heavy"/>
              </a:rPr>
              <a:t>Mubarak Dimash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630317" y="7908806"/>
            <a:ext cx="4513683" cy="956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3374">
                <a:solidFill>
                  <a:srgbClr val="3D36A8"/>
                </a:solidFill>
                <a:latin typeface="Agrandir Wide Heavy"/>
              </a:rPr>
              <a:t>Kaparov Ganizhan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34946" y="8119318"/>
            <a:ext cx="4513683" cy="956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3374">
                <a:solidFill>
                  <a:srgbClr val="3D36A8"/>
                </a:solidFill>
                <a:latin typeface="Agrandir Wide Heavy"/>
              </a:rPr>
              <a:t>Nursadykov Amir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436613" y="8162180"/>
            <a:ext cx="4513683" cy="956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3374">
                <a:solidFill>
                  <a:srgbClr val="3D36A8"/>
                </a:solidFill>
                <a:latin typeface="Agrandir Wide Heavy"/>
              </a:rPr>
              <a:t>Konakbaeva Uldana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58458" y="8130886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17886" y="-640655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752765" y="762807"/>
            <a:ext cx="6282909" cy="2120482"/>
          </a:xfrm>
          <a:custGeom>
            <a:avLst/>
            <a:gdLst/>
            <a:ahLst/>
            <a:cxnLst/>
            <a:rect r="r" b="b" t="t" l="l"/>
            <a:pathLst>
              <a:path h="2120482" w="6282909">
                <a:moveTo>
                  <a:pt x="0" y="0"/>
                </a:moveTo>
                <a:lnTo>
                  <a:pt x="6282909" y="0"/>
                </a:lnTo>
                <a:lnTo>
                  <a:pt x="6282909" y="2120482"/>
                </a:lnTo>
                <a:lnTo>
                  <a:pt x="0" y="21204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24401">
            <a:off x="-2436668" y="-6645801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49292" y="1602422"/>
            <a:ext cx="8287021" cy="7082156"/>
          </a:xfrm>
          <a:custGeom>
            <a:avLst/>
            <a:gdLst/>
            <a:ahLst/>
            <a:cxnLst/>
            <a:rect r="r" b="b" t="t" l="l"/>
            <a:pathLst>
              <a:path h="7082156" w="8287021">
                <a:moveTo>
                  <a:pt x="0" y="0"/>
                </a:moveTo>
                <a:lnTo>
                  <a:pt x="8287021" y="0"/>
                </a:lnTo>
                <a:lnTo>
                  <a:pt x="8287021" y="7082156"/>
                </a:lnTo>
                <a:lnTo>
                  <a:pt x="0" y="708215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3860" t="0" r="-5675" b="-1099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15554" y="932835"/>
            <a:ext cx="6399874" cy="1675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07"/>
              </a:lnSpc>
            </a:pPr>
            <a:r>
              <a:rPr lang="en-US" sz="10307">
                <a:solidFill>
                  <a:srgbClr val="3D36A8"/>
                </a:solidFill>
                <a:latin typeface="Agrandir Wide Heavy"/>
              </a:rPr>
              <a:t>ТЕМА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36313" y="3239836"/>
            <a:ext cx="9351687" cy="6018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4979" indent="-362489" lvl="1">
              <a:lnSpc>
                <a:spcPts val="4701"/>
              </a:lnSpc>
              <a:buFont typeface="Arial"/>
              <a:buChar char="•"/>
            </a:pPr>
            <a:r>
              <a:rPr lang="en-US" sz="3357">
                <a:solidFill>
                  <a:srgbClr val="BB5F9A"/>
                </a:solidFill>
                <a:latin typeface="Muli Bold"/>
              </a:rPr>
              <a:t>Disneyland </a:t>
            </a:r>
            <a:r>
              <a:rPr lang="en-US" sz="3357">
                <a:solidFill>
                  <a:srgbClr val="3D36A8"/>
                </a:solidFill>
                <a:latin typeface="Muli"/>
              </a:rPr>
              <a:t>– это тематический парк развлечений, разработанный и построенный компанией Walt Disney. Первый и оригинальный Диснейленд был открыт 17 июля 1955 года в Анахайме, Калифорния, США. С тех пор концепция Диснейленда распространилась по всему миру, и сейчас существуют несколько парков в разных странах. </a:t>
            </a:r>
          </a:p>
          <a:p>
            <a:pPr algn="l">
              <a:lnSpc>
                <a:spcPts val="221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06491">
            <a:off x="-10219392" y="-3723732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8"/>
                </a:lnTo>
                <a:lnTo>
                  <a:pt x="0" y="108037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24401">
            <a:off x="7890492" y="7010406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728369" y="1065648"/>
            <a:ext cx="9145127" cy="3086480"/>
          </a:xfrm>
          <a:custGeom>
            <a:avLst/>
            <a:gdLst/>
            <a:ahLst/>
            <a:cxnLst/>
            <a:rect r="r" b="b" t="t" l="l"/>
            <a:pathLst>
              <a:path h="3086480" w="9145127">
                <a:moveTo>
                  <a:pt x="0" y="0"/>
                </a:moveTo>
                <a:lnTo>
                  <a:pt x="9145127" y="0"/>
                </a:lnTo>
                <a:lnTo>
                  <a:pt x="9145127" y="3086480"/>
                </a:lnTo>
                <a:lnTo>
                  <a:pt x="0" y="30864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20787" y="514350"/>
            <a:ext cx="7568813" cy="9258300"/>
          </a:xfrm>
          <a:custGeom>
            <a:avLst/>
            <a:gdLst/>
            <a:ahLst/>
            <a:cxnLst/>
            <a:rect r="r" b="b" t="t" l="l"/>
            <a:pathLst>
              <a:path h="9258300" w="7568813">
                <a:moveTo>
                  <a:pt x="0" y="0"/>
                </a:moveTo>
                <a:lnTo>
                  <a:pt x="7568813" y="0"/>
                </a:lnTo>
                <a:lnTo>
                  <a:pt x="7568813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1865" t="-57608" r="-79283" b="-5774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771310" y="1611457"/>
            <a:ext cx="8939520" cy="1928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62"/>
              </a:lnSpc>
            </a:pPr>
            <a:r>
              <a:rPr lang="en-US" sz="6662">
                <a:solidFill>
                  <a:srgbClr val="3D36A8"/>
                </a:solidFill>
                <a:latin typeface="Agrandir Wide Heavy"/>
              </a:rPr>
              <a:t>ДИСНЕЙЛЕНД В КАЗАХСТАНЕ!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4443407"/>
            <a:ext cx="9102186" cy="4450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8"/>
              </a:lnSpc>
            </a:pPr>
            <a:r>
              <a:rPr lang="en-US" sz="3184">
                <a:solidFill>
                  <a:srgbClr val="3D36A8"/>
                </a:solidFill>
                <a:latin typeface="Muli"/>
              </a:rPr>
              <a:t>Мы рады сообщить вам захватывающую новость: мы планируем построить Диснейленд в Казахстане! Эта идея витала в наших умах уже долгое время, и наконец, мы готовы воплотить её в реальность. Представьте себе: магия Диснейленда в самом сердце Центральной Азии!</a:t>
            </a:r>
          </a:p>
          <a:p>
            <a:pPr algn="l">
              <a:lnSpc>
                <a:spcPts val="4458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4495332" y="5291144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06491">
            <a:off x="-1486772" y="-8381816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9"/>
                </a:lnTo>
                <a:lnTo>
                  <a:pt x="0" y="10803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368681" y="0"/>
            <a:ext cx="8919319" cy="10516620"/>
            <a:chOff x="0" y="0"/>
            <a:chExt cx="2253079" cy="26565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3079" cy="2656567"/>
            </a:xfrm>
            <a:custGeom>
              <a:avLst/>
              <a:gdLst/>
              <a:ahLst/>
              <a:cxnLst/>
              <a:rect r="r" b="b" t="t" l="l"/>
              <a:pathLst>
                <a:path h="2656567" w="2253079">
                  <a:moveTo>
                    <a:pt x="44268" y="0"/>
                  </a:moveTo>
                  <a:lnTo>
                    <a:pt x="2208811" y="0"/>
                  </a:lnTo>
                  <a:cubicBezTo>
                    <a:pt x="2233259" y="0"/>
                    <a:pt x="2253079" y="19819"/>
                    <a:pt x="2253079" y="44268"/>
                  </a:cubicBezTo>
                  <a:lnTo>
                    <a:pt x="2253079" y="2612300"/>
                  </a:lnTo>
                  <a:cubicBezTo>
                    <a:pt x="2253079" y="2636748"/>
                    <a:pt x="2233259" y="2656567"/>
                    <a:pt x="2208811" y="2656567"/>
                  </a:cubicBezTo>
                  <a:lnTo>
                    <a:pt x="44268" y="2656567"/>
                  </a:lnTo>
                  <a:cubicBezTo>
                    <a:pt x="19819" y="2656567"/>
                    <a:pt x="0" y="2636748"/>
                    <a:pt x="0" y="2612300"/>
                  </a:cubicBezTo>
                  <a:lnTo>
                    <a:pt x="0" y="44268"/>
                  </a:lnTo>
                  <a:cubicBezTo>
                    <a:pt x="0" y="19819"/>
                    <a:pt x="19819" y="0"/>
                    <a:pt x="44268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76200"/>
              <a:ext cx="2253079" cy="2732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3D36A8"/>
                  </a:solidFill>
                  <a:latin typeface="Arimo Bold"/>
                </a:rPr>
                <a:t>Главный замок: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Центральная башня с высоким шпилем и флюгером.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Вокруг главной башни расположены несколько меньших башенок.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3D36A8"/>
                  </a:solidFill>
                  <a:latin typeface="Arimo Bold"/>
                </a:rPr>
                <a:t>Стены и башни: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Обнесен крепостными стенами с зубчатыми верхушками.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Несколько башен различных размеров и форм.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3D36A8"/>
                  </a:solidFill>
                  <a:latin typeface="Arimo Bold"/>
                </a:rPr>
                <a:t>Ворота: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Главные ворота с подъёмным мостом.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Ворота украшены гербом и другими декоративными элементами.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3D36A8"/>
                  </a:solidFill>
                  <a:latin typeface="Arimo Bold"/>
                </a:rPr>
                <a:t>Двор: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Внутренний двор, окружённый стенами замка.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В дворе находятся различные аттракционы и магазины.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3D36A8"/>
                  </a:solidFill>
                  <a:latin typeface="Arimo Bold"/>
                </a:rPr>
                <a:t>Мост:</a:t>
              </a:r>
            </a:p>
            <a:p>
              <a:pPr algn="ctr" marL="604515" indent="-302257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Подъемный мост, ведущий через водоём или ров перед замком.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0"/>
            <a:ext cx="7314508" cy="2479923"/>
          </a:xfrm>
          <a:custGeom>
            <a:avLst/>
            <a:gdLst/>
            <a:ahLst/>
            <a:cxnLst/>
            <a:rect r="r" b="b" t="t" l="l"/>
            <a:pathLst>
              <a:path h="2479923" w="7314508">
                <a:moveTo>
                  <a:pt x="0" y="0"/>
                </a:moveTo>
                <a:lnTo>
                  <a:pt x="7314508" y="0"/>
                </a:lnTo>
                <a:lnTo>
                  <a:pt x="7314508" y="2479923"/>
                </a:lnTo>
                <a:lnTo>
                  <a:pt x="0" y="24799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8" t="0" r="-228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86616" y="2479923"/>
            <a:ext cx="7998676" cy="7346865"/>
          </a:xfrm>
          <a:custGeom>
            <a:avLst/>
            <a:gdLst/>
            <a:ahLst/>
            <a:cxnLst/>
            <a:rect r="r" b="b" t="t" l="l"/>
            <a:pathLst>
              <a:path h="7346865" w="7998676">
                <a:moveTo>
                  <a:pt x="0" y="0"/>
                </a:moveTo>
                <a:lnTo>
                  <a:pt x="7998676" y="0"/>
                </a:lnTo>
                <a:lnTo>
                  <a:pt x="7998676" y="7346866"/>
                </a:lnTo>
                <a:lnTo>
                  <a:pt x="0" y="73468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703" t="0" r="-9703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-516212" y="595854"/>
            <a:ext cx="9999931" cy="121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2"/>
              </a:lnSpc>
            </a:pPr>
            <a:r>
              <a:rPr lang="en-US" sz="7452">
                <a:solidFill>
                  <a:srgbClr val="3D36A8"/>
                </a:solidFill>
                <a:latin typeface="Agrandir Wide Heavy"/>
              </a:rPr>
              <a:t>PROCESS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6026149" y="5493513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06491">
            <a:off x="-2675928" y="-9851400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9"/>
                </a:lnTo>
                <a:lnTo>
                  <a:pt x="0" y="10803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368681" y="-347047"/>
            <a:ext cx="8919319" cy="10981093"/>
            <a:chOff x="0" y="0"/>
            <a:chExt cx="2253079" cy="27738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3079" cy="2773897"/>
            </a:xfrm>
            <a:custGeom>
              <a:avLst/>
              <a:gdLst/>
              <a:ahLst/>
              <a:cxnLst/>
              <a:rect r="r" b="b" t="t" l="l"/>
              <a:pathLst>
                <a:path h="2773897" w="2253079">
                  <a:moveTo>
                    <a:pt x="44268" y="0"/>
                  </a:moveTo>
                  <a:lnTo>
                    <a:pt x="2208811" y="0"/>
                  </a:lnTo>
                  <a:cubicBezTo>
                    <a:pt x="2233259" y="0"/>
                    <a:pt x="2253079" y="19819"/>
                    <a:pt x="2253079" y="44268"/>
                  </a:cubicBezTo>
                  <a:lnTo>
                    <a:pt x="2253079" y="2729629"/>
                  </a:lnTo>
                  <a:cubicBezTo>
                    <a:pt x="2253079" y="2754077"/>
                    <a:pt x="2233259" y="2773897"/>
                    <a:pt x="2208811" y="2773897"/>
                  </a:cubicBezTo>
                  <a:lnTo>
                    <a:pt x="44268" y="2773897"/>
                  </a:lnTo>
                  <a:cubicBezTo>
                    <a:pt x="32527" y="2773897"/>
                    <a:pt x="21268" y="2769233"/>
                    <a:pt x="12966" y="2760931"/>
                  </a:cubicBezTo>
                  <a:cubicBezTo>
                    <a:pt x="4664" y="2752629"/>
                    <a:pt x="0" y="2741369"/>
                    <a:pt x="0" y="2729629"/>
                  </a:cubicBezTo>
                  <a:lnTo>
                    <a:pt x="0" y="44268"/>
                  </a:lnTo>
                  <a:cubicBezTo>
                    <a:pt x="0" y="19819"/>
                    <a:pt x="19819" y="0"/>
                    <a:pt x="44268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53079" cy="28310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3D36A8"/>
                  </a:solidFill>
                  <a:latin typeface="Arimo Semi-Bold"/>
                </a:rPr>
                <a:t>Главное колесо: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Центральная часть состоит из большого круглого колеса с несколькими спицами, соединяющими центр с ободом.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В центре колеса расположена ось с креплениями для спиц, обеспечивающими прочность конструкции.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3D36A8"/>
                  </a:solidFill>
                  <a:latin typeface="Arimo Semi-Bold"/>
                </a:rPr>
                <a:t>Кабинки: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Вдоль обода колеса равномерно распределены кабинки для пассажиров.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Каждая кабинка имеет форму маленького цилиндра с крышей и окном, обеспечивающими защиту и обзор для пассажиров.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3D36A8"/>
                  </a:solidFill>
                  <a:latin typeface="Arimo Semi-Bold"/>
                </a:rPr>
                <a:t>Опоры и платформа: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Колесо поддерживается двумя крупными V-образными опорами, соединенными с осью в центре колеса.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Опоры закреплены на квадратной платформе, обеспечивающей стабильность и устойчивость всей конструкции.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3D36A8"/>
                  </a:solidFill>
                  <a:latin typeface="Arimo Semi-Bold"/>
                </a:rPr>
                <a:t>Декоративные элементы: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Внутренние спицы колеса образуют симметричный узор, добавляя эстетической привлекательности модели.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Кабинки и опоры могут быть украшены различными декоративными элементами, такими как огни или флаги, для привлечения внимания и создания атмосферы праздника.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3D36A8"/>
                  </a:solidFill>
                  <a:latin typeface="Arimo Semi-Bold"/>
                </a:rPr>
                <a:t>Дополнительные детали: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Платформа может включать ступени или пандус для удобного доступа пассажиров к кабинкам.</a:t>
              </a:r>
            </a:p>
            <a:p>
              <a:pPr algn="ctr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000000"/>
                  </a:solidFill>
                  <a:latin typeface="Arimo"/>
                </a:rPr>
                <a:t>Освещение и декоративные элементы могут быть размещены по всей конструкции для создания эффекта подсветки в темное время суток.</a:t>
              </a:r>
            </a:p>
            <a:p>
              <a:pPr algn="ctr">
                <a:lnSpc>
                  <a:spcPts val="29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551094" y="2370063"/>
            <a:ext cx="7738587" cy="7674708"/>
          </a:xfrm>
          <a:custGeom>
            <a:avLst/>
            <a:gdLst/>
            <a:ahLst/>
            <a:cxnLst/>
            <a:rect r="r" b="b" t="t" l="l"/>
            <a:pathLst>
              <a:path h="7674708" w="7738587">
                <a:moveTo>
                  <a:pt x="0" y="0"/>
                </a:moveTo>
                <a:lnTo>
                  <a:pt x="7738587" y="0"/>
                </a:lnTo>
                <a:lnTo>
                  <a:pt x="7738587" y="7674707"/>
                </a:lnTo>
                <a:lnTo>
                  <a:pt x="0" y="76747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1236" t="-17951" r="-92074" b="-31321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516212" y="122598"/>
            <a:ext cx="9999931" cy="2158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2"/>
              </a:lnSpc>
            </a:pPr>
            <a:r>
              <a:rPr lang="en-US" sz="7452">
                <a:solidFill>
                  <a:srgbClr val="3D36A8"/>
                </a:solidFill>
                <a:latin typeface="Agrandir Wide Heavy"/>
              </a:rPr>
              <a:t>КОЛЕСО ОБОЗРЕНИЕ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6026149" y="5493513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06491">
            <a:off x="-2675928" y="-9851400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9"/>
                </a:lnTo>
                <a:lnTo>
                  <a:pt x="0" y="10803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368681" y="242887"/>
            <a:ext cx="8919319" cy="9801225"/>
            <a:chOff x="0" y="0"/>
            <a:chExt cx="2253079" cy="247585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3079" cy="2475854"/>
            </a:xfrm>
            <a:custGeom>
              <a:avLst/>
              <a:gdLst/>
              <a:ahLst/>
              <a:cxnLst/>
              <a:rect r="r" b="b" t="t" l="l"/>
              <a:pathLst>
                <a:path h="2475854" w="2253079">
                  <a:moveTo>
                    <a:pt x="44268" y="0"/>
                  </a:moveTo>
                  <a:lnTo>
                    <a:pt x="2208811" y="0"/>
                  </a:lnTo>
                  <a:cubicBezTo>
                    <a:pt x="2233259" y="0"/>
                    <a:pt x="2253079" y="19819"/>
                    <a:pt x="2253079" y="44268"/>
                  </a:cubicBezTo>
                  <a:lnTo>
                    <a:pt x="2253079" y="2431586"/>
                  </a:lnTo>
                  <a:cubicBezTo>
                    <a:pt x="2253079" y="2443327"/>
                    <a:pt x="2248415" y="2454587"/>
                    <a:pt x="2240113" y="2462888"/>
                  </a:cubicBezTo>
                  <a:cubicBezTo>
                    <a:pt x="2231811" y="2471190"/>
                    <a:pt x="2220551" y="2475854"/>
                    <a:pt x="2208811" y="2475854"/>
                  </a:cubicBezTo>
                  <a:lnTo>
                    <a:pt x="44268" y="2475854"/>
                  </a:lnTo>
                  <a:cubicBezTo>
                    <a:pt x="19819" y="2475854"/>
                    <a:pt x="0" y="2456035"/>
                    <a:pt x="0" y="2431586"/>
                  </a:cubicBezTo>
                  <a:lnTo>
                    <a:pt x="0" y="44268"/>
                  </a:lnTo>
                  <a:cubicBezTo>
                    <a:pt x="0" y="19819"/>
                    <a:pt x="19819" y="0"/>
                    <a:pt x="44268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53079" cy="25330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3D36A8"/>
                  </a:solidFill>
                  <a:latin typeface="Arimo Semi-Bold"/>
                </a:rPr>
                <a:t>Главный домик-гриб:</a:t>
              </a:r>
            </a:p>
            <a:p>
              <a:pPr algn="ctr" marL="474978" indent="-237489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mo"/>
                </a:rPr>
                <a:t>Большая центральная часть в форме гриба с широкой шляпкой и толстым стеблем.</a:t>
              </a:r>
            </a:p>
            <a:p>
              <a:pPr algn="ctr" marL="474978" indent="-237489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mo"/>
                </a:rPr>
                <a:t>Шляпка гриба имеет яркий оранжевый цвет и заметный декоративный элемент в виде меньшей шляпки на одной из сторон.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3D36A8"/>
                  </a:solidFill>
                  <a:latin typeface="Arimo Semi-Bold"/>
                </a:rPr>
                <a:t>Окна и двери:</a:t>
              </a:r>
            </a:p>
            <a:p>
              <a:pPr algn="ctr" marL="474978" indent="-237489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mo"/>
                </a:rPr>
                <a:t>Окно на втором этаже домика с арочной рамкой и декоративными элементами.</a:t>
              </a:r>
            </a:p>
            <a:p>
              <a:pPr algn="ctr" marL="474978" indent="-237489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mo"/>
                </a:rPr>
                <a:t>Округлая дверь с декоративной рамкой у основания гриба.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3D36A8"/>
                  </a:solidFill>
                  <a:latin typeface="Arimo Semi-Bold"/>
                </a:rPr>
                <a:t>Окружающая среда:</a:t>
              </a:r>
            </a:p>
            <a:p>
              <a:pPr algn="ctr" marL="474978" indent="-237489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mo"/>
                </a:rPr>
                <a:t>Домик-гриб расположен на зеленой травянистой поляне.</a:t>
              </a:r>
            </a:p>
            <a:p>
              <a:pPr algn="ctr" marL="474978" indent="-237489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mo"/>
                </a:rPr>
                <a:t>Вокруг домика расположены деревья разных типов и размеров, создающие густой лесной антураж.</a:t>
              </a:r>
            </a:p>
            <a:p>
              <a:pPr algn="ctr" marL="474978" indent="-237489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mo"/>
                </a:rPr>
                <a:t>Камни и мелкие грибы рассыпаны по поляне, добавляя модели реалистичности и разнообразия.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3D36A8"/>
                  </a:solidFill>
                  <a:latin typeface="Arimo Semi-Bold"/>
                </a:rPr>
                <a:t>Декоративные элементы:</a:t>
              </a:r>
            </a:p>
            <a:p>
              <a:pPr algn="ctr" marL="474978" indent="-237489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mo"/>
                </a:rPr>
                <a:t>Мелкие грибы разного размера и цвета расположены вокруг главного домика-гриба, добавляя визуальный интерес.</a:t>
              </a:r>
            </a:p>
            <a:p>
              <a:pPr algn="ctr" marL="474978" indent="-237489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mo"/>
                </a:rPr>
                <a:t>Ландшафтная трава, покрывающая поляну, придает модели природный вид и текстуру.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3D36A8"/>
                  </a:solidFill>
                  <a:latin typeface="Arimo Semi-Bold"/>
                </a:rPr>
                <a:t>Дополнительные детали:</a:t>
              </a:r>
            </a:p>
            <a:p>
              <a:pPr algn="ctr" marL="474978" indent="-237489" lvl="1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mo"/>
                </a:rPr>
                <a:t>Деревья с различной листвой, включая зеленые и сухие ветки, добавляют глубину и разнообразие модели.</a:t>
              </a:r>
            </a:p>
            <a:p>
              <a:pPr algn="ctr" marL="21596" indent="-10798" lvl="1">
                <a:lnSpc>
                  <a:spcPts val="140"/>
                </a:lnSpc>
                <a:buFont typeface="Arial"/>
                <a:buChar char="•"/>
              </a:pPr>
              <a:r>
                <a:rPr lang="en-US" sz="100">
                  <a:solidFill>
                    <a:srgbClr val="000000"/>
                  </a:solidFill>
                  <a:latin typeface="Arimo"/>
                </a:rPr>
                <a:t>Камни разного размера и формы расположены на поляне, создавая естественный и реалистичный ландшафт.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594961" y="2314586"/>
            <a:ext cx="7777584" cy="7447333"/>
          </a:xfrm>
          <a:custGeom>
            <a:avLst/>
            <a:gdLst/>
            <a:ahLst/>
            <a:cxnLst/>
            <a:rect r="r" b="b" t="t" l="l"/>
            <a:pathLst>
              <a:path h="7447333" w="7777584">
                <a:moveTo>
                  <a:pt x="0" y="0"/>
                </a:moveTo>
                <a:lnTo>
                  <a:pt x="7777584" y="0"/>
                </a:lnTo>
                <a:lnTo>
                  <a:pt x="7777584" y="7447334"/>
                </a:lnTo>
                <a:lnTo>
                  <a:pt x="0" y="74473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417" t="0" r="-82620" b="-38901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516212" y="595854"/>
            <a:ext cx="9999931" cy="121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2"/>
              </a:lnSpc>
            </a:pPr>
            <a:r>
              <a:rPr lang="en-US" sz="7452">
                <a:solidFill>
                  <a:srgbClr val="3D36A8"/>
                </a:solidFill>
                <a:latin typeface="Agrandir Wide Heavy"/>
              </a:rPr>
              <a:t>ДОМ ЭЛЬФОВ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6026149" y="5493513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06491">
            <a:off x="-2675928" y="-9851400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9"/>
                </a:lnTo>
                <a:lnTo>
                  <a:pt x="0" y="10803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144000" y="343716"/>
            <a:ext cx="8919319" cy="9599568"/>
            <a:chOff x="0" y="0"/>
            <a:chExt cx="2253079" cy="24249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3079" cy="2424914"/>
            </a:xfrm>
            <a:custGeom>
              <a:avLst/>
              <a:gdLst/>
              <a:ahLst/>
              <a:cxnLst/>
              <a:rect r="r" b="b" t="t" l="l"/>
              <a:pathLst>
                <a:path h="2424914" w="2253079">
                  <a:moveTo>
                    <a:pt x="44268" y="0"/>
                  </a:moveTo>
                  <a:lnTo>
                    <a:pt x="2208811" y="0"/>
                  </a:lnTo>
                  <a:cubicBezTo>
                    <a:pt x="2233259" y="0"/>
                    <a:pt x="2253079" y="19819"/>
                    <a:pt x="2253079" y="44268"/>
                  </a:cubicBezTo>
                  <a:lnTo>
                    <a:pt x="2253079" y="2380647"/>
                  </a:lnTo>
                  <a:cubicBezTo>
                    <a:pt x="2253079" y="2405095"/>
                    <a:pt x="2233259" y="2424914"/>
                    <a:pt x="2208811" y="2424914"/>
                  </a:cubicBezTo>
                  <a:lnTo>
                    <a:pt x="44268" y="2424914"/>
                  </a:lnTo>
                  <a:cubicBezTo>
                    <a:pt x="19819" y="2424914"/>
                    <a:pt x="0" y="2405095"/>
                    <a:pt x="0" y="2380647"/>
                  </a:cubicBezTo>
                  <a:lnTo>
                    <a:pt x="0" y="44268"/>
                  </a:lnTo>
                  <a:cubicBezTo>
                    <a:pt x="0" y="19819"/>
                    <a:pt x="19819" y="0"/>
                    <a:pt x="44268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76200"/>
              <a:ext cx="2253079" cy="2501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3D36A8"/>
                  </a:solidFill>
                  <a:latin typeface="Arimo Bold"/>
                </a:rPr>
                <a:t>Фундамент и крыльцо: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Крыльцо с перилами и ступенями, ведущими к входной двери.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Фундамент, придающий дому устойчивость (до момента поднятия на воздушных шарах).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3D36A8"/>
                  </a:solidFill>
                  <a:latin typeface="Arimo Bold"/>
                </a:rPr>
                <a:t>Крыша: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Остроконечная крыша с черепицей.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Дымоход, откуда иногда идет дым.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Окна и ставни: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Большие окна с декоративными ставнями.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Окна на втором этаже и мансардные окна.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3D36A8"/>
                  </a:solidFill>
                  <a:latin typeface="Arimo Bold"/>
                </a:rPr>
                <a:t>Дверь: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Главная входная дверь с яркой окраской и почтовым ящиком рядом.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3D36A8"/>
                  </a:solidFill>
                  <a:latin typeface="Arimo Bold"/>
                </a:rPr>
                <a:t>Воздушные шары: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Тысячи ярких воздушных шаров, привязанных к дому, которые позволяют ему подняться в воздух.</a:t>
              </a:r>
            </a:p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Arimo"/>
                </a:rPr>
                <a:t>Система тросов и креплений для шаров.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2296225"/>
            <a:ext cx="7034994" cy="7684611"/>
          </a:xfrm>
          <a:custGeom>
            <a:avLst/>
            <a:gdLst/>
            <a:ahLst/>
            <a:cxnLst/>
            <a:rect r="r" b="b" t="t" l="l"/>
            <a:pathLst>
              <a:path h="7684611" w="7034994">
                <a:moveTo>
                  <a:pt x="0" y="0"/>
                </a:moveTo>
                <a:lnTo>
                  <a:pt x="7034994" y="0"/>
                </a:lnTo>
                <a:lnTo>
                  <a:pt x="7034994" y="7684612"/>
                </a:lnTo>
                <a:lnTo>
                  <a:pt x="0" y="76846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786" t="-29482" r="-34537" b="-4382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516212" y="354735"/>
            <a:ext cx="9999931" cy="1713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2"/>
              </a:lnSpc>
            </a:pPr>
            <a:r>
              <a:rPr lang="en-US" sz="5952">
                <a:solidFill>
                  <a:srgbClr val="3D36A8"/>
                </a:solidFill>
                <a:latin typeface="Agrandir Wide Heavy"/>
              </a:rPr>
              <a:t>ДОМ ИЗ ВОЗДУШНЫХ ШАРОВ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6026149" y="5493513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06491">
            <a:off x="-2675928" y="-9851400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9"/>
                </a:lnTo>
                <a:lnTo>
                  <a:pt x="0" y="10803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144000" y="137774"/>
            <a:ext cx="8919319" cy="10011453"/>
            <a:chOff x="0" y="0"/>
            <a:chExt cx="2253079" cy="25289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3079" cy="2528959"/>
            </a:xfrm>
            <a:custGeom>
              <a:avLst/>
              <a:gdLst/>
              <a:ahLst/>
              <a:cxnLst/>
              <a:rect r="r" b="b" t="t" l="l"/>
              <a:pathLst>
                <a:path h="2528959" w="2253079">
                  <a:moveTo>
                    <a:pt x="44268" y="0"/>
                  </a:moveTo>
                  <a:lnTo>
                    <a:pt x="2208811" y="0"/>
                  </a:lnTo>
                  <a:cubicBezTo>
                    <a:pt x="2233259" y="0"/>
                    <a:pt x="2253079" y="19819"/>
                    <a:pt x="2253079" y="44268"/>
                  </a:cubicBezTo>
                  <a:lnTo>
                    <a:pt x="2253079" y="2484691"/>
                  </a:lnTo>
                  <a:cubicBezTo>
                    <a:pt x="2253079" y="2509140"/>
                    <a:pt x="2233259" y="2528959"/>
                    <a:pt x="2208811" y="2528959"/>
                  </a:cubicBezTo>
                  <a:lnTo>
                    <a:pt x="44268" y="2528959"/>
                  </a:lnTo>
                  <a:cubicBezTo>
                    <a:pt x="32527" y="2528959"/>
                    <a:pt x="21268" y="2524295"/>
                    <a:pt x="12966" y="2515993"/>
                  </a:cubicBezTo>
                  <a:cubicBezTo>
                    <a:pt x="4664" y="2507692"/>
                    <a:pt x="0" y="2496432"/>
                    <a:pt x="0" y="2484691"/>
                  </a:cubicBezTo>
                  <a:lnTo>
                    <a:pt x="0" y="44268"/>
                  </a:lnTo>
                  <a:cubicBezTo>
                    <a:pt x="0" y="19819"/>
                    <a:pt x="19819" y="0"/>
                    <a:pt x="44268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2253079" cy="25956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3D36A8"/>
                  </a:solidFill>
                  <a:latin typeface="Arimo Bold"/>
                </a:rPr>
                <a:t>Корпус: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Arimo"/>
                </a:rPr>
                <a:t>Главная структура, которая поддерживает все остальные элементы и обеспечивает плавучесть.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Arimo"/>
                </a:rPr>
                <a:t>Может быть выполнен из дерева, металла или композитных материалов.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3D36A8"/>
                  </a:solidFill>
                  <a:latin typeface="Arimo Bold"/>
                </a:rPr>
                <a:t>Паруса: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Arimo"/>
                </a:rPr>
                <a:t>Тканевые полотна, используемые для улавливания ветра и создания тяги.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Arimo"/>
                </a:rPr>
                <a:t>Основные виды парусов включают в себя грот-парус, стаксель, бизань-парус и другие.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3D36A8"/>
                  </a:solidFill>
                  <a:latin typeface="Arimo Bold"/>
                </a:rPr>
                <a:t>Руль: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Arimo"/>
                </a:rPr>
                <a:t>Устройство для управления направлением движения судна.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Arimo"/>
                </a:rPr>
                <a:t>Состоит из руля и штурвала.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3D36A8"/>
                  </a:solidFill>
                  <a:latin typeface="Arimo Bold"/>
                </a:rPr>
                <a:t>Лебедки и воротки: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Arimo"/>
                </a:rPr>
                <a:t>Механизмы для натяжения и ослабления тросов и канатов.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3D36A8"/>
                  </a:solidFill>
                  <a:latin typeface="Arimo Bold"/>
                </a:rPr>
                <a:t>Руль: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Arimo"/>
                </a:rPr>
                <a:t>Устройство для управления направлением движения судна.</a:t>
              </a:r>
            </a:p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Arimo"/>
                </a:rPr>
                <a:t>Состоит из руля и штурвала.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572837" y="2725501"/>
            <a:ext cx="8091668" cy="7070991"/>
          </a:xfrm>
          <a:custGeom>
            <a:avLst/>
            <a:gdLst/>
            <a:ahLst/>
            <a:cxnLst/>
            <a:rect r="r" b="b" t="t" l="l"/>
            <a:pathLst>
              <a:path h="7070991" w="8091668">
                <a:moveTo>
                  <a:pt x="0" y="0"/>
                </a:moveTo>
                <a:lnTo>
                  <a:pt x="8091668" y="0"/>
                </a:lnTo>
                <a:lnTo>
                  <a:pt x="8091668" y="7070991"/>
                </a:lnTo>
                <a:lnTo>
                  <a:pt x="0" y="70709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857" t="-26964" r="-8857" b="-9092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516212" y="595854"/>
            <a:ext cx="9999931" cy="121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2"/>
              </a:lnSpc>
            </a:pPr>
            <a:r>
              <a:rPr lang="en-US" sz="7452">
                <a:solidFill>
                  <a:srgbClr val="3D36A8"/>
                </a:solidFill>
                <a:latin typeface="Agrandir Wide Heavy"/>
              </a:rPr>
              <a:t>ЛОДКА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DAGHNqJS1nI</dc:identifier>
  <dcterms:modified xsi:type="dcterms:W3CDTF">2011-08-01T06:04:30Z</dcterms:modified>
  <cp:revision>1</cp:revision>
  <dc:title>Purple 3d Futuristic Group Project Presentation</dc:title>
</cp:coreProperties>
</file>

<file path=docProps/thumbnail.jpeg>
</file>